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4E0EAC-E291-41B9-A1DB-E5D7A50C7AA2}" type="datetimeFigureOut">
              <a:rPr lang="de-DE" smtClean="0"/>
              <a:t>31.05.2012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22FB9C-104D-43B5-80AC-DFF07EDD1BF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Naturgesetze der Sprache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2408312" cy="1584176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Reinhard Köhler</a:t>
            </a:r>
          </a:p>
          <a:p>
            <a:r>
              <a:rPr lang="de-DE" dirty="0" smtClean="0"/>
              <a:t>Universität Trier</a:t>
            </a:r>
          </a:p>
          <a:p>
            <a:r>
              <a:rPr lang="de-DE" dirty="0" smtClean="0"/>
              <a:t>tacos-22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39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Gibt es tatsächlich Sprach- und Textgesetze?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63702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Das Menzerath-Altmann-Gesetz: </a:t>
            </a:r>
            <a:r>
              <a:rPr lang="de-DE" dirty="0">
                <a:latin typeface="Arial" pitchFamily="34" charset="0"/>
                <a:cs typeface="Arial" pitchFamily="34" charset="0"/>
              </a:rPr>
              <a:t>„Je größer das Ganze, desto kleiner die Teile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“, z.B.:</a:t>
            </a: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1259632" y="3212976"/>
            <a:ext cx="748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2400" i="1" dirty="0"/>
              <a:t>Je länger ein Satz in Teilsätzen, desto kürzer die Teilsätze.</a:t>
            </a:r>
          </a:p>
          <a:p>
            <a:pPr eaLnBrk="1" hangingPunct="1"/>
            <a:r>
              <a:rPr lang="de-DE" sz="2400" i="1" dirty="0"/>
              <a:t>Je länger ein Teilsatz in Wörtern, desto kürzer die Wörter.</a:t>
            </a:r>
          </a:p>
          <a:p>
            <a:pPr eaLnBrk="1" hangingPunct="1"/>
            <a:r>
              <a:rPr lang="de-DE" sz="2400" i="1" dirty="0"/>
              <a:t>Le länger eine Silbe in Lauten, desto kürzer die Laute.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70" y="4413126"/>
            <a:ext cx="3024981" cy="23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258888" y="4797425"/>
          <a:ext cx="201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698500" imgH="228600" progId="Equation.DSMT4">
                  <p:embed/>
                </p:oleObj>
              </mc:Choice>
              <mc:Fallback>
                <p:oleObj name="Equation" r:id="rId4" imgW="698500" imgH="2286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97425"/>
                        <a:ext cx="201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09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Gibt es tatsächlich Sprach- und Textgesetze?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41796" cy="74752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Das Piotrowski-Gesetz des Sprachwandels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11560" y="3066122"/>
            <a:ext cx="4684344" cy="3791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fontAlgn="auto" hangingPunct="1">
              <a:spcBef>
                <a:spcPts val="2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- Warum ändern sich Elemente der Sprache im Laufe der Zeit?</a:t>
            </a:r>
          </a:p>
          <a:p>
            <a:pPr marL="114300" indent="0" eaLnBrk="1" fontAlgn="auto" hangingPunct="1">
              <a:spcBef>
                <a:spcPts val="2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- Wie verlaufen die Änderungen?</a:t>
            </a:r>
          </a:p>
          <a:p>
            <a:pPr marL="114300" indent="0" eaLnBrk="1" fontAlgn="auto" hangingPunct="1">
              <a:spcBef>
                <a:spcPts val="2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- Welche Mechanismen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sorgen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für die Verbreitung der Neuerungen?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KUMENTE\Neuer Ordner\497px-Rk14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96" y="2214211"/>
            <a:ext cx="3845004" cy="46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7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KUMENTE\Neuer Ordner\48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2632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81" y="2932754"/>
            <a:ext cx="6040313" cy="378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296045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Das Piotrowski-Gesetz</a:t>
            </a:r>
          </a:p>
          <a:p>
            <a:pPr marL="114300" indent="0"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z.B.: Die Verbreitung der Formen mit /u/ auf Kosten der älteren Formen mit /a/ in „ward“ </a:t>
            </a:r>
            <a:r>
              <a:rPr lang="de-D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„wurde“ von ca.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1445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bis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1925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70044"/>
              </p:ext>
            </p:extLst>
          </p:nvPr>
        </p:nvGraphicFramePr>
        <p:xfrm>
          <a:off x="3347864" y="548680"/>
          <a:ext cx="18637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1016000" imgH="431800" progId="Equation.DSMT4">
                  <p:embed/>
                </p:oleObj>
              </mc:Choice>
              <mc:Fallback>
                <p:oleObj name="Equation" r:id="rId5" imgW="1016000" imgH="4318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48680"/>
                        <a:ext cx="18637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55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 smtClean="0"/>
              <a:t>Theoriebildung</a:t>
            </a:r>
            <a:endParaRPr lang="de-DE" dirty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468313" y="981075"/>
            <a:ext cx="7589837" cy="5762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114300" indent="0" algn="r" eaLnBrk="1" hangingPunct="1">
              <a:buFont typeface="Arial" charset="0"/>
              <a:buNone/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Vernetzung von Gesetzen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2739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Welchen Nutzen haben Disziplinen wie die Computerlinguistik von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Sprach- und Textgesetzen</a:t>
            </a:r>
            <a:r>
              <a:rPr lang="de-DE" dirty="0">
                <a:latin typeface="Arial" pitchFamily="34" charset="0"/>
                <a:cs typeface="Arial" pitchFamily="34" charset="0"/>
              </a:rPr>
              <a:t>?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Gesetze existieren nun einmal; es wäre unklug, sie zu ignorieren.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Wer die Gesetze nicht kennt, stochert im Trüben.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Man kann kein Flugzeug bauen, ohne das Gravitationsgesetz, das Auftriebsgesetz und viele Randbedingungen zu berücksichtigen.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Vergleich zwischen sprachlichen Objekten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Durchführung von Signifikanztests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Ableitung von theoretisch gesicherten Modellen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Vergleich zwischen computerlinguistischen Ansätzen bzw. Methoden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Überprüfung von Hypothesen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Abschätzung des erforderlichen Umfangs von Textmaterial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8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5936" y="3789040"/>
            <a:ext cx="4690864" cy="1008112"/>
          </a:xfrm>
        </p:spPr>
        <p:txBody>
          <a:bodyPr>
            <a:normAutofit fontScale="92500" lnSpcReduction="20000"/>
          </a:bodyPr>
          <a:lstStyle/>
          <a:p>
            <a:pPr marL="109728" indent="0" algn="r">
              <a:buNone/>
            </a:pPr>
            <a:r>
              <a:rPr lang="de-DE" sz="2400" dirty="0" smtClean="0"/>
              <a:t>Die Römerbrücke in Trier steht seit ca. 1850 Jahren.</a:t>
            </a:r>
          </a:p>
          <a:p>
            <a:pPr marL="109728" indent="0" algn="r">
              <a:buNone/>
            </a:pPr>
            <a:r>
              <a:rPr lang="de-DE" sz="2400" dirty="0" smtClean="0"/>
              <a:t>Ein Erfolg der Ingenieurskunst.</a:t>
            </a:r>
            <a:endParaRPr lang="de-DE" sz="2400" dirty="0"/>
          </a:p>
        </p:txBody>
      </p:sp>
      <p:pic>
        <p:nvPicPr>
          <p:cNvPr id="1026" name="Picture 2" descr="http://upload.wikimedia.org/wikipedia/commons/e/e7/Roemerbruecke_Tri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b="33172"/>
          <a:stretch/>
        </p:blipFill>
        <p:spPr bwMode="auto">
          <a:xfrm>
            <a:off x="157164" y="548680"/>
            <a:ext cx="8410772" cy="31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ei:Mars Spi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7" y="3684636"/>
            <a:ext cx="3838459" cy="30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139952" y="5373216"/>
            <a:ext cx="4536504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Georgia"/>
              <a:buNone/>
            </a:pPr>
            <a:r>
              <a:rPr lang="de-DE" sz="2200" dirty="0" smtClean="0"/>
              <a:t>Ein hochkomplexes System: der Marsroboter Spirit und die Erkundung anderer Planeten  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0667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200" dirty="0" smtClean="0"/>
              <a:t>Die Rolle von Gesetzen in der Wissenschaft</a:t>
            </a:r>
            <a:endParaRPr lang="de-DE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00" y="2420888"/>
            <a:ext cx="55081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9512" y="2420888"/>
            <a:ext cx="331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/>
              <a:t>Das </a:t>
            </a:r>
            <a:r>
              <a:rPr lang="en-GB" sz="2400" dirty="0" err="1" smtClean="0"/>
              <a:t>Gravitationsgesetz</a:t>
            </a:r>
            <a:endParaRPr lang="en-GB" sz="24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26559"/>
              </p:ext>
            </p:extLst>
          </p:nvPr>
        </p:nvGraphicFramePr>
        <p:xfrm>
          <a:off x="611560" y="3068960"/>
          <a:ext cx="21732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054100" imgH="279400" progId="Equation.DSMT4">
                  <p:embed/>
                </p:oleObj>
              </mc:Choice>
              <mc:Fallback>
                <p:oleObj name="Equation" r:id="rId4" imgW="1054100" imgH="2794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68960"/>
                        <a:ext cx="217328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251521" y="3735463"/>
            <a:ext cx="30963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err="1" smtClean="0"/>
              <a:t>erfasst</a:t>
            </a:r>
            <a:r>
              <a:rPr lang="en-GB" sz="2400" dirty="0" smtClean="0"/>
              <a:t> </a:t>
            </a:r>
            <a:r>
              <a:rPr lang="en-GB" sz="2400" dirty="0" err="1" smtClean="0"/>
              <a:t>sämtliche</a:t>
            </a:r>
            <a:r>
              <a:rPr lang="en-GB" sz="2400" dirty="0" smtClean="0"/>
              <a:t> </a:t>
            </a:r>
            <a:r>
              <a:rPr lang="en-GB" sz="2400" dirty="0" err="1" smtClean="0"/>
              <a:t>Instanzen</a:t>
            </a:r>
            <a:r>
              <a:rPr lang="en-GB" sz="2400" dirty="0" smtClean="0"/>
              <a:t> von </a:t>
            </a:r>
            <a:r>
              <a:rPr lang="en-GB" sz="2400" dirty="0" err="1" smtClean="0"/>
              <a:t>Körpern</a:t>
            </a:r>
            <a:r>
              <a:rPr lang="en-GB" sz="2400" dirty="0" smtClean="0"/>
              <a:t> und </a:t>
            </a:r>
            <a:r>
              <a:rPr lang="en-GB" sz="2400" dirty="0" err="1" smtClean="0"/>
              <a:t>ihre</a:t>
            </a:r>
            <a:r>
              <a:rPr lang="en-GB" sz="2400" dirty="0" smtClean="0"/>
              <a:t> </a:t>
            </a:r>
            <a:r>
              <a:rPr lang="en-GB" sz="2400" dirty="0" err="1" smtClean="0"/>
              <a:t>Bewegungen</a:t>
            </a:r>
            <a:r>
              <a:rPr lang="en-GB" sz="2400" dirty="0" smtClean="0"/>
              <a:t> </a:t>
            </a:r>
            <a:r>
              <a:rPr lang="en-GB" sz="2400" dirty="0" err="1" smtClean="0"/>
              <a:t>im</a:t>
            </a:r>
            <a:r>
              <a:rPr lang="en-GB" sz="2400" dirty="0" smtClean="0"/>
              <a:t> </a:t>
            </a:r>
            <a:r>
              <a:rPr lang="en-GB" sz="2400" dirty="0" err="1" smtClean="0"/>
              <a:t>Universum</a:t>
            </a:r>
            <a:r>
              <a:rPr lang="en-GB" sz="2400" dirty="0" smtClean="0"/>
              <a:t>. </a:t>
            </a:r>
            <a:r>
              <a:rPr lang="en-GB" sz="2400" dirty="0" err="1" smtClean="0"/>
              <a:t>Es</a:t>
            </a:r>
            <a:r>
              <a:rPr lang="en-GB" sz="2400" dirty="0" smtClean="0"/>
              <a:t> gilt </a:t>
            </a:r>
            <a:r>
              <a:rPr lang="en-GB" sz="2400" dirty="0" err="1" smtClean="0"/>
              <a:t>überall</a:t>
            </a:r>
            <a:r>
              <a:rPr lang="en-GB" sz="2400" dirty="0" smtClean="0"/>
              <a:t> und </a:t>
            </a:r>
            <a:r>
              <a:rPr lang="en-GB" sz="2400" dirty="0" err="1" smtClean="0"/>
              <a:t>zu</a:t>
            </a:r>
            <a:r>
              <a:rPr lang="en-GB" sz="2400" dirty="0" smtClean="0"/>
              <a:t> </a:t>
            </a:r>
            <a:r>
              <a:rPr lang="en-GB" sz="2400" dirty="0" err="1" smtClean="0"/>
              <a:t>allen</a:t>
            </a:r>
            <a:r>
              <a:rPr lang="en-GB" sz="2400" dirty="0" smtClean="0"/>
              <a:t> </a:t>
            </a:r>
            <a:r>
              <a:rPr lang="en-GB" sz="2400" dirty="0" err="1" smtClean="0"/>
              <a:t>Zeiten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53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49792"/>
          </a:xfrm>
        </p:spPr>
        <p:txBody>
          <a:bodyPr/>
          <a:lstStyle/>
          <a:p>
            <a:pPr marL="109728" indent="0"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Ohne Gesetz keine Erklärung und keine Vorhersage</a:t>
            </a:r>
          </a:p>
          <a:p>
            <a:pPr marL="109728" indent="0">
              <a:buNone/>
            </a:pP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Ohne Gesetze keine Theorie</a:t>
            </a:r>
          </a:p>
          <a:p>
            <a:pPr marL="109728" indent="0"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Ohne theoretisch fundierte Modelle keine Klarheit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über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- die Eignung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von Maßen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(z.B.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Distanzmaß)</a:t>
            </a:r>
          </a:p>
          <a:p>
            <a:pPr marL="109728" indent="0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 die Eignung von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statistischen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Methoden (z.B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Signifikanztest)</a:t>
            </a:r>
          </a:p>
          <a:p>
            <a:pPr marL="109728" indent="0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Eigenschaften von linguistischen Objekten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(z.B. statistische Eigenschaften von Texten)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096344"/>
          </a:xfrm>
        </p:spPr>
        <p:txBody>
          <a:bodyPr/>
          <a:lstStyle/>
          <a:p>
            <a:pPr marL="109728" indent="0">
              <a:buNone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Ingenieursdisziplinen wie die Computerlinguistik und Anwendungsfelder wie die Korpuslinguistik benötigen die Sprachgesetze als theoretischen Hintergrund, aus dem sie Eigenschaften, Maße und Methoden ableiten können.</a:t>
            </a:r>
          </a:p>
          <a:p>
            <a:pPr marL="109728" indent="0">
              <a:buNone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hpsg.fu-berlin.de/fu-layout/media/layout/identity-grammatik-deutsch-chinesisch-persisch-hind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971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Was ist ein Sprachgesetz?</a:t>
            </a:r>
          </a:p>
          <a:p>
            <a:pPr>
              <a:spcAft>
                <a:spcPts val="18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Wie funktioniert linguistische Erklärung?</a:t>
            </a:r>
          </a:p>
          <a:p>
            <a:pPr>
              <a:spcAft>
                <a:spcPts val="18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Gibt es tatsächlich Sprachgesetze und Textgesetze?</a:t>
            </a:r>
          </a:p>
          <a:p>
            <a:pPr>
              <a:spcAft>
                <a:spcPts val="18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Welchen Nutzen haben Disziplinen wie die Computerlinguistik von solchen Gesetzen?</a:t>
            </a:r>
          </a:p>
        </p:txBody>
      </p:sp>
    </p:spTree>
    <p:extLst>
      <p:ext uri="{BB962C8B-B14F-4D97-AF65-F5344CB8AC3E}">
        <p14:creationId xmlns:p14="http://schemas.microsoft.com/office/powerpoint/2010/main" val="324307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Gesetz?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“A </a:t>
            </a:r>
            <a:r>
              <a:rPr lang="en-US" dirty="0">
                <a:latin typeface="Arial" pitchFamily="34" charset="0"/>
                <a:cs typeface="Arial" pitchFamily="34" charset="0"/>
              </a:rPr>
              <a:t>meaningful universal hypothesis which is systematically connected to other hypotheses in the field and at the same time well corroborated on relevant empirical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data” </a:t>
            </a:r>
            <a:r>
              <a:rPr lang="en-US" dirty="0">
                <a:latin typeface="Arial" pitchFamily="34" charset="0"/>
                <a:cs typeface="Arial" pitchFamily="34" charset="0"/>
              </a:rPr>
              <a:t>(cf. Bunge 1967).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“A </a:t>
            </a:r>
            <a:r>
              <a:rPr lang="en-US" dirty="0">
                <a:latin typeface="Arial" pitchFamily="34" charset="0"/>
                <a:cs typeface="Arial" pitchFamily="34" charset="0"/>
              </a:rPr>
              <a:t>law is universal because it is valid at all times, everywhere, and for all objects of its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scope”.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06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Wie funktioniert linguistische Erklärung?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Deduktiv-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nomologische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Erklärung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Subsumption unter Gesetze und Beachtung von Randbedingungen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Hempel-Oppenheim-Schema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	G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dirty="0">
                <a:latin typeface="Arial" pitchFamily="34" charset="0"/>
                <a:cs typeface="Arial" pitchFamily="34" charset="0"/>
              </a:rPr>
              <a:t>, G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, ..., G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	R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dirty="0">
                <a:latin typeface="Arial" pitchFamily="34" charset="0"/>
                <a:cs typeface="Arial" pitchFamily="34" charset="0"/>
              </a:rPr>
              <a:t>, R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, ..., R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	_____________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	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Erweiterung zur funktionalen Erklärung (synergetische Linguistik)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Gibt es tatsächlich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Sprach- </a:t>
            </a:r>
            <a:r>
              <a:rPr lang="de-DE" dirty="0">
                <a:latin typeface="Arial" pitchFamily="34" charset="0"/>
                <a:cs typeface="Arial" pitchFamily="34" charset="0"/>
              </a:rPr>
              <a:t>und Textgesetze?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erste jemals formulierte Gesetzeshypothese in der Linguistik was das „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Zipfsche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Gesetz“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Modifiziert von Mandelbrot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7853"/>
              </p:ext>
            </p:extLst>
          </p:nvPr>
        </p:nvGraphicFramePr>
        <p:xfrm>
          <a:off x="1403647" y="3861048"/>
          <a:ext cx="2808313" cy="100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748975" imgH="266584" progId="Equation.DSMT4">
                  <p:embed/>
                </p:oleObj>
              </mc:Choice>
              <mc:Fallback>
                <p:oleObj name="Equation" r:id="rId3" imgW="748975" imgH="266584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7" y="3861048"/>
                        <a:ext cx="2808313" cy="1001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w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51336"/>
            <a:ext cx="399323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08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480</Words>
  <Application>Microsoft Office PowerPoint</Application>
  <PresentationFormat>Bildschirmpräsentation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Rhea</vt:lpstr>
      <vt:lpstr>Equation</vt:lpstr>
      <vt:lpstr>Die Naturgesetze der Sprache</vt:lpstr>
      <vt:lpstr>PowerPoint-Präsentation</vt:lpstr>
      <vt:lpstr>Die Rolle von Gesetzen in der Wissenschaft</vt:lpstr>
      <vt:lpstr>PowerPoint-Präsentation</vt:lpstr>
      <vt:lpstr>PowerPoint-Präsentation</vt:lpstr>
      <vt:lpstr>PowerPoint-Präsentation</vt:lpstr>
      <vt:lpstr>Was ist ein Gesetz?</vt:lpstr>
      <vt:lpstr>Wie funktioniert linguistische Erklärung? </vt:lpstr>
      <vt:lpstr>Gibt es tatsächlich Sprach- und Textgesetze? </vt:lpstr>
      <vt:lpstr>Gibt es tatsächlich Sprach- und Textgesetze? </vt:lpstr>
      <vt:lpstr>Gibt es tatsächlich Sprach- und Textgesetze? </vt:lpstr>
      <vt:lpstr>PowerPoint-Präsentation</vt:lpstr>
      <vt:lpstr>Theoriebildung</vt:lpstr>
      <vt:lpstr>Welchen Nutzen haben Disziplinen wie die Computerlinguistik von Sprach- und Textgesetzen? </vt:lpstr>
      <vt:lpstr>Beispiele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Naturgesetze der Sprache</dc:title>
  <dc:creator>r</dc:creator>
  <cp:lastModifiedBy>r</cp:lastModifiedBy>
  <cp:revision>15</cp:revision>
  <dcterms:created xsi:type="dcterms:W3CDTF">2012-05-31T16:18:08Z</dcterms:created>
  <dcterms:modified xsi:type="dcterms:W3CDTF">2012-05-31T20:06:57Z</dcterms:modified>
</cp:coreProperties>
</file>